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4" r:id="rId9"/>
    <p:sldId id="268" r:id="rId10"/>
    <p:sldId id="265" r:id="rId11"/>
    <p:sldId id="266" r:id="rId12"/>
    <p:sldId id="269" r:id="rId13"/>
    <p:sldId id="270" r:id="rId14"/>
    <p:sldId id="26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DFC9F80-0705-4C22-B0D2-10D182C774F0}">
          <p14:sldIdLst>
            <p14:sldId id="267"/>
            <p14:sldId id="256"/>
            <p14:sldId id="257"/>
            <p14:sldId id="258"/>
            <p14:sldId id="259"/>
            <p14:sldId id="260"/>
            <p14:sldId id="261"/>
          </p14:sldIdLst>
        </p14:section>
        <p14:section name="Untitled Section" id="{8CCCEAA9-11F1-4C2E-BAC0-EB07945E2F61}">
          <p14:sldIdLst>
            <p14:sldId id="264"/>
            <p14:sldId id="268"/>
            <p14:sldId id="265"/>
            <p14:sldId id="266"/>
            <p14:sldId id="269"/>
            <p14:sldId id="270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rry Shank" initials="LS" lastIdx="2" clrIdx="0">
    <p:extLst>
      <p:ext uri="{19B8F6BF-5375-455C-9EA6-DF929625EA0E}">
        <p15:presenceInfo xmlns:p15="http://schemas.microsoft.com/office/powerpoint/2012/main" userId="ed43fd8dc1b81b9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8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126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26165-FA84-4951-9684-5F83A7C636A5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2A473-B801-487A-A996-C8CCAFCEA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137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2A473-B801-487A-A996-C8CCAFCEA69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06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5119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90528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42066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701111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853616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92698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511946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84170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4177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67510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17223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8091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14882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76376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9943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89046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79597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A6EE7D6-9E78-41F2-932C-E0C8994275C6}" type="datetimeFigureOut">
              <a:rPr lang="tr-TR" smtClean="0"/>
              <a:t>1.07.2021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B6A995A-8872-4AD5-AEE4-52C89E301C9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53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f-courses-data.s3.us.cloud-object-storage.appdomain.cloud/IBMDeveloperSkillsNetwork-DS0701EN-SkillsNetwork/labs_v1/Geospatial_Coordinates.cs" TargetMode="External"/><Relationship Id="rId2" Type="http://schemas.openxmlformats.org/officeDocument/2006/relationships/hyperlink" Target="https://en.wikipedia.org/wiki/List_of_postal_codes_of_Canada:_M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en.wikipedia.org/wiki/Toronto" TargetMode="External"/><Relationship Id="rId4" Type="http://schemas.openxmlformats.org/officeDocument/2006/relationships/hyperlink" Target="https://api.foursquare.com/v2/venues/search?client_id=%7b%7d&amp;client_secret=%7b%7d&amp;ll=%7b%7d,%7b%7d&amp;oauth_token=%7b%7d&amp;v=%7b%7d&amp;query=%7b%7d&amp;radius=%7b%7d&amp;limi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2C7E5-7414-4DD7-9C51-F20909FA7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073621"/>
            <a:ext cx="9614820" cy="1507067"/>
          </a:xfrm>
        </p:spPr>
        <p:txBody>
          <a:bodyPr/>
          <a:lstStyle/>
          <a:p>
            <a:r>
              <a:rPr lang="en-US" dirty="0"/>
              <a:t>Battle of Neighborhoods of Toronto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6381B-2510-4FEF-886A-D2A258173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79785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Data Science – Capstone Project</a:t>
            </a:r>
          </a:p>
        </p:txBody>
      </p:sp>
    </p:spTree>
    <p:extLst>
      <p:ext uri="{BB962C8B-B14F-4D97-AF65-F5344CB8AC3E}">
        <p14:creationId xmlns:p14="http://schemas.microsoft.com/office/powerpoint/2010/main" val="3429273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ABF2E828-3608-4430-AFFD-15FEEF2CD2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2" b="337"/>
          <a:stretch/>
        </p:blipFill>
        <p:spPr>
          <a:xfrm>
            <a:off x="3174" y="62356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D1FCF8-3DAE-4819-AE82-35664EA38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524" y="0"/>
            <a:ext cx="10047142" cy="1507067"/>
          </a:xfrm>
        </p:spPr>
        <p:txBody>
          <a:bodyPr>
            <a:normAutofit/>
          </a:bodyPr>
          <a:lstStyle/>
          <a:p>
            <a:r>
              <a:rPr lang="en-US" dirty="0"/>
              <a:t>Methodology </a:t>
            </a:r>
            <a:r>
              <a:rPr lang="en-US" sz="2000" dirty="0"/>
              <a:t>– exploring north </a:t>
            </a:r>
            <a:r>
              <a:rPr lang="en-US" sz="2000" dirty="0" err="1"/>
              <a:t>york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7F3D4-C4D9-44F2-B7B5-DE6C67192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36152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													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537446-A31D-4ABC-8C2D-7C6DD61D768B}"/>
              </a:ext>
            </a:extLst>
          </p:cNvPr>
          <p:cNvSpPr txBox="1"/>
          <p:nvPr/>
        </p:nvSpPr>
        <p:spPr>
          <a:xfrm>
            <a:off x="98052" y="4634808"/>
            <a:ext cx="6632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Create a new </a:t>
            </a:r>
            <a:r>
              <a:rPr lang="en-US" sz="1400" dirty="0" err="1">
                <a:solidFill>
                  <a:schemeClr val="tx1">
                    <a:lumMod val="85000"/>
                  </a:schemeClr>
                </a:solidFill>
              </a:rPr>
              <a:t>dataframe</a:t>
            </a: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 of the North York data.</a:t>
            </a:r>
          </a:p>
          <a:p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Get the latitude and longitude coordinates using </a:t>
            </a:r>
            <a:r>
              <a:rPr lang="en-US" sz="1400" dirty="0" err="1">
                <a:solidFill>
                  <a:schemeClr val="tx1">
                    <a:lumMod val="85000"/>
                  </a:schemeClr>
                </a:solidFill>
              </a:rPr>
              <a:t>geopy</a:t>
            </a: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 library</a:t>
            </a:r>
          </a:p>
          <a:p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Map North York with 24 neighborhoods    </a:t>
            </a:r>
          </a:p>
          <a:p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Using </a:t>
            </a:r>
            <a:r>
              <a:rPr lang="en-US" sz="1400" dirty="0" err="1">
                <a:solidFill>
                  <a:schemeClr val="tx1">
                    <a:lumMod val="85000"/>
                  </a:schemeClr>
                </a:solidFill>
              </a:rPr>
              <a:t>get_category_type</a:t>
            </a: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() and </a:t>
            </a:r>
            <a:r>
              <a:rPr lang="en-US" sz="1400" dirty="0" err="1">
                <a:solidFill>
                  <a:schemeClr val="tx1">
                    <a:lumMod val="85000"/>
                  </a:schemeClr>
                </a:solidFill>
              </a:rPr>
              <a:t>getNearbyVenues</a:t>
            </a: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() to get venues and their categories </a:t>
            </a:r>
          </a:p>
          <a:p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Filter and group venues into a list of unique venues returned by Foursquare</a:t>
            </a:r>
          </a:p>
          <a:p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Analyze the neighborhoods to get the top common 10 venues using a machine learning algorithm called One hot coding</a:t>
            </a:r>
          </a:p>
          <a:p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Explore the first neighborhood in North York – Fairview / Henry Farm / Oriole</a:t>
            </a:r>
          </a:p>
        </p:txBody>
      </p:sp>
    </p:spTree>
    <p:extLst>
      <p:ext uri="{BB962C8B-B14F-4D97-AF65-F5344CB8AC3E}">
        <p14:creationId xmlns:p14="http://schemas.microsoft.com/office/powerpoint/2010/main" val="2705513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1FCF8-3DAE-4819-AE82-35664EA38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393" y="-436196"/>
            <a:ext cx="8534400" cy="1507067"/>
          </a:xfrm>
        </p:spPr>
        <p:txBody>
          <a:bodyPr>
            <a:normAutofit/>
          </a:bodyPr>
          <a:lstStyle/>
          <a:p>
            <a:r>
              <a:rPr lang="en-US" dirty="0"/>
              <a:t>Methodology </a:t>
            </a:r>
            <a:r>
              <a:rPr lang="en-US" sz="2000" dirty="0"/>
              <a:t>– Exploring North York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7F3D4-C4D9-44F2-B7B5-DE6C67192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7581" y="3731559"/>
            <a:ext cx="2621243" cy="3126442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1500" dirty="0">
                <a:solidFill>
                  <a:schemeClr val="tx1">
                    <a:lumMod val="85000"/>
                  </a:schemeClr>
                </a:solidFill>
              </a:rPr>
              <a:t>													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3" name="Picture 12" descr="Map&#10;&#10;Description automatically generated">
            <a:extLst>
              <a:ext uri="{FF2B5EF4-FFF2-40B4-BE49-F238E27FC236}">
                <a16:creationId xmlns:a16="http://schemas.microsoft.com/office/drawing/2014/main" id="{7E11B868-9499-4DBB-8E7A-81AFA6E7D2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41" y="-35561"/>
            <a:ext cx="12292081" cy="6855070"/>
          </a:xfrm>
          <a:prstGeom prst="rect">
            <a:avLst/>
          </a:prstGeom>
        </p:spPr>
      </p:pic>
      <p:pic>
        <p:nvPicPr>
          <p:cNvPr id="9" name="Picture 8" descr="A page of a book&#10;&#10;Description automatically generated with low confidence">
            <a:extLst>
              <a:ext uri="{FF2B5EF4-FFF2-40B4-BE49-F238E27FC236}">
                <a16:creationId xmlns:a16="http://schemas.microsoft.com/office/drawing/2014/main" id="{11156EAE-F0C8-4943-BF5D-8E3CB5AB8A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1" b="69186"/>
          <a:stretch/>
        </p:blipFill>
        <p:spPr>
          <a:xfrm>
            <a:off x="144827" y="1493561"/>
            <a:ext cx="3414107" cy="18023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8B123A-213F-46A8-8060-169E72B622A7}"/>
              </a:ext>
            </a:extLst>
          </p:cNvPr>
          <p:cNvSpPr txBox="1"/>
          <p:nvPr/>
        </p:nvSpPr>
        <p:spPr>
          <a:xfrm>
            <a:off x="95393" y="3276908"/>
            <a:ext cx="17006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Top 10 trending venues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C97324-6DCD-4BBF-9D2D-80102207EE1A}"/>
              </a:ext>
            </a:extLst>
          </p:cNvPr>
          <p:cNvSpPr txBox="1"/>
          <p:nvPr/>
        </p:nvSpPr>
        <p:spPr>
          <a:xfrm>
            <a:off x="95392" y="6573288"/>
            <a:ext cx="29932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244 venues group into 101 unique categories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4BBB186F-FB8B-4A48-975D-25F0A671C6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27" y="3523129"/>
            <a:ext cx="11564964" cy="300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6626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ABF2E828-3608-4430-AFFD-15FEEF2CD2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2" b="337"/>
          <a:stretch/>
        </p:blipFill>
        <p:spPr>
          <a:xfrm>
            <a:off x="3174" y="62356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D1FCF8-3DAE-4819-AE82-35664EA38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525" y="0"/>
            <a:ext cx="10158161" cy="1507067"/>
          </a:xfrm>
        </p:spPr>
        <p:txBody>
          <a:bodyPr>
            <a:normAutofit/>
          </a:bodyPr>
          <a:lstStyle/>
          <a:p>
            <a:r>
              <a:rPr lang="en-US" dirty="0"/>
              <a:t>Methodology </a:t>
            </a:r>
            <a:r>
              <a:rPr lang="en-US" sz="2000" dirty="0"/>
              <a:t>– Exploring 2</a:t>
            </a:r>
            <a:r>
              <a:rPr lang="en-US" sz="2000" baseline="30000" dirty="0"/>
              <a:t>nd</a:t>
            </a:r>
            <a:r>
              <a:rPr lang="en-US" sz="2000" dirty="0"/>
              <a:t> neighborhood in North York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7F3D4-C4D9-44F2-B7B5-DE6C67192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36152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													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DD3B3700-50C4-42FF-A171-682C571F1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50" y="3429000"/>
            <a:ext cx="4887007" cy="29341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05A37A-64F5-4574-A5B9-7CB033FC2CD3}"/>
              </a:ext>
            </a:extLst>
          </p:cNvPr>
          <p:cNvSpPr txBox="1"/>
          <p:nvPr/>
        </p:nvSpPr>
        <p:spPr>
          <a:xfrm>
            <a:off x="4858196" y="6363109"/>
            <a:ext cx="8229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67 venues</a:t>
            </a:r>
          </a:p>
        </p:txBody>
      </p:sp>
    </p:spTree>
    <p:extLst>
      <p:ext uri="{BB962C8B-B14F-4D97-AF65-F5344CB8AC3E}">
        <p14:creationId xmlns:p14="http://schemas.microsoft.com/office/powerpoint/2010/main" val="355384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2F50370E-52C5-4C46-B78B-A0C194DA5D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4" b="11505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6D566E54-C101-4145-9392-A29138FE3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524" y="0"/>
            <a:ext cx="8534400" cy="1507067"/>
          </a:xfrm>
        </p:spPr>
        <p:txBody>
          <a:bodyPr>
            <a:normAutofit/>
          </a:bodyPr>
          <a:lstStyle/>
          <a:p>
            <a:r>
              <a:rPr lang="en-US" dirty="0"/>
              <a:t>Methodology</a:t>
            </a:r>
            <a:r>
              <a:rPr lang="en-US" b="1" dirty="0"/>
              <a:t> </a:t>
            </a:r>
            <a:r>
              <a:rPr lang="en-US" sz="2000" dirty="0"/>
              <a:t>– Exploring Downtown Toronto</a:t>
            </a:r>
            <a:endParaRPr lang="tr-TR" sz="20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30C1A61-59F5-4AEC-A6DA-F7D546A943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030" y="2749427"/>
            <a:ext cx="8534400" cy="3615267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chemeClr val="tx1"/>
                </a:solidFill>
              </a:rPr>
              <a:t>The same data analysis will be done for this borough but since North York encompasses most uptown Toronto will be using North York result for final comparison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chemeClr val="tx1"/>
                </a:solidFill>
              </a:rPr>
              <a:t>	</a:t>
            </a:r>
          </a:p>
          <a:p>
            <a:pPr marL="0" indent="0">
              <a:lnSpc>
                <a:spcPct val="90000"/>
              </a:lnSpc>
              <a:buNone/>
            </a:pPr>
            <a:endParaRPr lang="tr-TR" sz="14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endParaRPr lang="tr-TR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0528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2F2DA6E-0EF6-49F1-879F-997E863F9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374" y="240840"/>
            <a:ext cx="10515600" cy="1325563"/>
          </a:xfrm>
        </p:spPr>
        <p:txBody>
          <a:bodyPr/>
          <a:lstStyle/>
          <a:p>
            <a:r>
              <a:rPr lang="en-US" b="1" dirty="0"/>
              <a:t>Results and Conclusion</a:t>
            </a:r>
            <a:endParaRPr lang="tr-T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AFFB4B-6642-47BE-9AEB-5B04B39A5A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0570" y="2466923"/>
            <a:ext cx="8467725" cy="108585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EF5634-26D7-4136-9F01-8E0526060E9E}"/>
              </a:ext>
            </a:extLst>
          </p:cNvPr>
          <p:cNvSpPr txBox="1"/>
          <p:nvPr/>
        </p:nvSpPr>
        <p:spPr>
          <a:xfrm>
            <a:off x="523374" y="1297097"/>
            <a:ext cx="7287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North York has more and better selections in term of venues</a:t>
            </a:r>
          </a:p>
        </p:txBody>
      </p:sp>
    </p:spTree>
    <p:extLst>
      <p:ext uri="{BB962C8B-B14F-4D97-AF65-F5344CB8AC3E}">
        <p14:creationId xmlns:p14="http://schemas.microsoft.com/office/powerpoint/2010/main" val="1714699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63">
            <a:extLst>
              <a:ext uri="{FF2B5EF4-FFF2-40B4-BE49-F238E27FC236}">
                <a16:creationId xmlns:a16="http://schemas.microsoft.com/office/drawing/2014/main" id="{D7C08167-CFBF-4DCB-8E96-04970AB11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2AB236E-3A06-4660-8CAC-76D68F90A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65">
              <a:extLst>
                <a:ext uri="{FF2B5EF4-FFF2-40B4-BE49-F238E27FC236}">
                  <a16:creationId xmlns:a16="http://schemas.microsoft.com/office/drawing/2014/main" id="{F9EDA09C-3BE4-42FE-9F11-C3AC64F2E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8DC8663-F36E-48C0-AFDE-8DC2D7BD6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D90957B-E13E-454D-B812-E6716E7DE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630C507-BE71-4AEB-ABDB-AC2BAB3DA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321515B3-D7DF-4C4F-A467-045381880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DDD9C3E-A7EC-4490-BB46-6C0C1FD366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2145" y="900112"/>
            <a:ext cx="5627158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/>
              <a:t>Introduction</a:t>
            </a:r>
            <a:br>
              <a:rPr lang="en-US" sz="3600" dirty="0"/>
            </a:br>
            <a:endParaRPr lang="en-US" sz="3600" dirty="0"/>
          </a:p>
        </p:txBody>
      </p:sp>
      <p:pic>
        <p:nvPicPr>
          <p:cNvPr id="6" name="Picture 5" descr="A city skyline at night&#10;&#10;Description automatically generated with low confidence">
            <a:extLst>
              <a:ext uri="{FF2B5EF4-FFF2-40B4-BE49-F238E27FC236}">
                <a16:creationId xmlns:a16="http://schemas.microsoft.com/office/drawing/2014/main" id="{FB24C893-C822-4142-BFF1-34674591A7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1" r="14859" b="3"/>
          <a:stretch/>
        </p:blipFill>
        <p:spPr>
          <a:xfrm>
            <a:off x="36135" y="4206240"/>
            <a:ext cx="3505199" cy="265176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3" name="Alt Başlık 2">
            <a:extLst>
              <a:ext uri="{FF2B5EF4-FFF2-40B4-BE49-F238E27FC236}">
                <a16:creationId xmlns:a16="http://schemas.microsoft.com/office/drawing/2014/main" id="{18AAD12A-6655-4D22-9FCC-F03593A291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2145" y="1477433"/>
            <a:ext cx="6626072" cy="36152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analysis of two boroughs – Scarborough and North York in Toronto, Canada.</a:t>
            </a: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is to explore the best neighborhood in Toronto and search for trending venues around a neighborhood using Data Science Tools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Both boroughs are segmented into neighborhoods to discover the top trending venues.</a:t>
            </a:r>
          </a:p>
          <a:p>
            <a:pPr>
              <a:buFont typeface="Wingdings 3" panose="05040102010807070707" pitchFamily="18" charset="2"/>
              <a:buChar char=""/>
            </a:pPr>
            <a:endParaRPr lang="en-US" sz="1900" dirty="0"/>
          </a:p>
        </p:txBody>
      </p:sp>
      <p:grpSp>
        <p:nvGrpSpPr>
          <p:cNvPr id="81" name="Group 72">
            <a:extLst>
              <a:ext uri="{FF2B5EF4-FFF2-40B4-BE49-F238E27FC236}">
                <a16:creationId xmlns:a16="http://schemas.microsoft.com/office/drawing/2014/main" id="{1D0D9B5C-0C7A-4DB1-BD34-5F267130C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9667085-F7BD-4A03-92CF-22ED6F2B4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54411341-4997-4B9D-BB9B-4BF14574AC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868991E-A4D1-4796-86E1-C2DC1C97E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CC468045-48FC-43D1-9CAC-BB8A5598B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E9FBD81-3F27-4C7D-8DEA-3E15112C50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Picture 30" descr="A city skyline with a body of water in the foreground&#10;&#10;Description automatically generated with medium confidence">
            <a:extLst>
              <a:ext uri="{FF2B5EF4-FFF2-40B4-BE49-F238E27FC236}">
                <a16:creationId xmlns:a16="http://schemas.microsoft.com/office/drawing/2014/main" id="{B1858A8D-15E0-4838-ACA8-C77FEBEDFC3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" t="-257" r="8899" b="4338"/>
          <a:stretch/>
        </p:blipFill>
        <p:spPr>
          <a:xfrm>
            <a:off x="36135" y="0"/>
            <a:ext cx="3505199" cy="42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500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7">
            <a:extLst>
              <a:ext uri="{FF2B5EF4-FFF2-40B4-BE49-F238E27FC236}">
                <a16:creationId xmlns:a16="http://schemas.microsoft.com/office/drawing/2014/main" id="{6CC7770B-E4E1-42D6-9437-DAA4A3A9E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26DE5B-A1A6-4746-8EF7-4D6809ED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9">
              <a:extLst>
                <a:ext uri="{FF2B5EF4-FFF2-40B4-BE49-F238E27FC236}">
                  <a16:creationId xmlns:a16="http://schemas.microsoft.com/office/drawing/2014/main" id="{377A3DDA-BF17-4302-867E-EBFD777B0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BE30704-4227-4B7B-BDB8-BFCF3908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1">
              <a:extLst>
                <a:ext uri="{FF2B5EF4-FFF2-40B4-BE49-F238E27FC236}">
                  <a16:creationId xmlns:a16="http://schemas.microsoft.com/office/drawing/2014/main" id="{B923B1E7-AEA4-42D8-8F4A-9D116F296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21B6244-6EAE-442C-ACCF-8146103EC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Snip Diagonal Corner Rectangle 6">
            <a:extLst>
              <a:ext uri="{FF2B5EF4-FFF2-40B4-BE49-F238E27FC236}">
                <a16:creationId xmlns:a16="http://schemas.microsoft.com/office/drawing/2014/main" id="{AD2D45C7-2E37-44FD-AC77-116CD14B9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25" y="2"/>
            <a:ext cx="12191075" cy="6857998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002">
            <a:schemeClr val="dk2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Snip Single Corner Rectangle 17">
            <a:extLst>
              <a:ext uri="{FF2B5EF4-FFF2-40B4-BE49-F238E27FC236}">
                <a16:creationId xmlns:a16="http://schemas.microsoft.com/office/drawing/2014/main" id="{1FF88480-2CF1-4C54-8CE3-2CA9CD9FF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83BD7616-96C5-4992-9B31-C2F6A81D7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85" y="3217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Data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CDFE75F-3C08-4A44-B536-7E01472FE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3010" y="1478325"/>
            <a:ext cx="8534400" cy="42306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buFont typeface="Wingdings 3" panose="05040102010807070707" pitchFamily="18" charset="2"/>
              <a:buChar char=""/>
            </a:pPr>
            <a:r>
              <a:rPr lang="en-US" sz="1400" dirty="0">
                <a:solidFill>
                  <a:schemeClr val="tx1"/>
                </a:solidFill>
              </a:rPr>
              <a:t>List of postal codes of Canada: M from Wikipedia</a:t>
            </a:r>
          </a:p>
          <a:p>
            <a:pPr lvl="0"/>
            <a:r>
              <a:rPr lang="en-US" sz="1400" dirty="0">
                <a:solidFill>
                  <a:schemeClr val="tx1"/>
                </a:solidFill>
                <a:hlinkClick r:id="rId2"/>
              </a:rPr>
              <a:t>https://en.wikipedia.org/wiki/List_of_postal_codes_of_Canada:_M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Font typeface="Wingdings 3" panose="05040102010807070707" pitchFamily="18" charset="2"/>
              <a:buChar char=""/>
            </a:pPr>
            <a:r>
              <a:rPr lang="en-US" sz="1400" dirty="0">
                <a:solidFill>
                  <a:schemeClr val="tx1"/>
                </a:solidFill>
              </a:rPr>
              <a:t>Latitude and Longitude values are provided from a </a:t>
            </a:r>
            <a:r>
              <a:rPr lang="en-US" sz="1400" dirty="0" err="1">
                <a:solidFill>
                  <a:schemeClr val="tx1"/>
                </a:solidFill>
              </a:rPr>
              <a:t>cvs</a:t>
            </a:r>
            <a:r>
              <a:rPr lang="en-US" sz="1400" dirty="0">
                <a:solidFill>
                  <a:schemeClr val="tx1"/>
                </a:solidFill>
              </a:rPr>
              <a:t> file</a:t>
            </a:r>
          </a:p>
          <a:p>
            <a:pPr lvl="0"/>
            <a:r>
              <a:rPr lang="en-US" sz="1400" dirty="0">
                <a:solidFill>
                  <a:schemeClr val="tx1"/>
                </a:solidFill>
                <a:hlinkClick r:id="rId3"/>
              </a:rPr>
              <a:t>https://cf-courses-data.s3.us.cloud-object-storage.appdomain.cloud/IBMDeveloperSkillsNetwork-DS0701EN-SkillsNetwork/labs_v1/Geospatial_Coordinates.cs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Font typeface="Wingdings 3" panose="05040102010807070707" pitchFamily="18" charset="2"/>
              <a:buChar char=""/>
            </a:pPr>
            <a:r>
              <a:rPr lang="en-US" sz="1400" dirty="0">
                <a:solidFill>
                  <a:schemeClr val="tx1"/>
                </a:solidFill>
              </a:rPr>
              <a:t>Foursquare API: Foursquare location data</a:t>
            </a:r>
          </a:p>
          <a:p>
            <a:r>
              <a:rPr lang="en-US" sz="1400" dirty="0">
                <a:solidFill>
                  <a:schemeClr val="tx1"/>
                </a:solidFill>
                <a:hlinkClick r:id="rId4"/>
              </a:rPr>
              <a:t>https://api.foursquare.com/v2/venues/search?client_id={}&amp;client_secret={}&amp;ll={},{}&amp;oauth_token={}&amp;v={}&amp;query={}&amp;radius={}&amp;limit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Font typeface="Wingdings 3" panose="05040102010807070707" pitchFamily="18" charset="2"/>
              <a:buChar char=""/>
            </a:pPr>
            <a:r>
              <a:rPr lang="en-US" sz="1400" dirty="0">
                <a:solidFill>
                  <a:schemeClr val="tx1"/>
                </a:solidFill>
              </a:rPr>
              <a:t> Toronto Information</a:t>
            </a:r>
          </a:p>
          <a:p>
            <a:r>
              <a:rPr lang="en-US" sz="1400" dirty="0">
                <a:solidFill>
                  <a:schemeClr val="tx1"/>
                </a:solidFill>
                <a:hlinkClick r:id="rId5"/>
              </a:rPr>
              <a:t>https://en.wikipedia.org/wiki/Toronto</a:t>
            </a:r>
            <a:endParaRPr lang="en-US" sz="1400" dirty="0">
              <a:solidFill>
                <a:schemeClr val="tx1"/>
              </a:solidFill>
            </a:endParaRPr>
          </a:p>
          <a:p>
            <a:endParaRPr lang="en-US" sz="1600" dirty="0">
              <a:solidFill>
                <a:schemeClr val="tx1"/>
              </a:solidFill>
            </a:endParaRPr>
          </a:p>
          <a:p>
            <a:pPr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60BD3DB-B07A-46C1-8B30-6143FA0DA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https://en.wikipedia.org/wiki/Toronto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2036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F232C31-4A57-4CFD-81D6-B90581964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2" y="-162784"/>
            <a:ext cx="10515600" cy="1325563"/>
          </a:xfrm>
        </p:spPr>
        <p:txBody>
          <a:bodyPr/>
          <a:lstStyle/>
          <a:p>
            <a:r>
              <a:rPr lang="en-US" b="1" dirty="0"/>
              <a:t>Methodology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6106E08-196C-4FA7-9894-7E11D6293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80473" y="458507"/>
            <a:ext cx="950613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sz="1800" dirty="0"/>
              <a:t>Download and explore data set</a:t>
            </a:r>
          </a:p>
          <a:p>
            <a:pPr marL="0" indent="0">
              <a:buNone/>
            </a:pPr>
            <a:r>
              <a:rPr lang="en-US" dirty="0"/>
              <a:t>	    	</a:t>
            </a:r>
            <a:r>
              <a:rPr lang="en-US" sz="1400" dirty="0"/>
              <a:t>Web scrapping: scraping the Wikipedia page using </a:t>
            </a:r>
            <a:r>
              <a:rPr lang="en-US" sz="1400" dirty="0" err="1"/>
              <a:t>BeautifulSoup</a:t>
            </a:r>
            <a:r>
              <a:rPr lang="en-US" sz="1400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		Download csv file using </a:t>
            </a:r>
            <a:r>
              <a:rPr lang="en-US" sz="1400" dirty="0" err="1"/>
              <a:t>wget</a:t>
            </a:r>
            <a:r>
              <a:rPr lang="en-US" sz="1400" dirty="0"/>
              <a:t> command 	</a:t>
            </a:r>
            <a:r>
              <a:rPr lang="en-US" dirty="0"/>
              <a:t>	</a:t>
            </a:r>
            <a:endParaRPr lang="tr-TR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1800" dirty="0"/>
              <a:t>Clean and wrangle data in a structural formatted data frame figure 1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1800" dirty="0"/>
              <a:t>Get coordinates using </a:t>
            </a:r>
            <a:r>
              <a:rPr lang="en-US" sz="1800" dirty="0" err="1"/>
              <a:t>geopy</a:t>
            </a:r>
            <a:r>
              <a:rPr lang="en-US" sz="1800" dirty="0"/>
              <a:t> library</a:t>
            </a:r>
          </a:p>
          <a:p>
            <a:pPr marL="0" indent="0">
              <a:buNone/>
            </a:pPr>
            <a:r>
              <a:rPr lang="en-US" sz="1800" dirty="0"/>
              <a:t>	Segment boroughs into neighborhoods figure 2</a:t>
            </a:r>
          </a:p>
          <a:p>
            <a:pPr marL="0" indent="0">
              <a:buNone/>
            </a:pPr>
            <a:r>
              <a:rPr lang="en-US" sz="1800" dirty="0"/>
              <a:t>	Map Toronto using folium</a:t>
            </a:r>
            <a:endParaRPr lang="tr-TR" sz="1800" dirty="0"/>
          </a:p>
          <a:p>
            <a:pPr marL="0" indent="0">
              <a:buNone/>
            </a:pPr>
            <a:endParaRPr lang="tr-TR" dirty="0"/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111313D6-0784-406B-9CD5-0982B4AD5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9224" y="203564"/>
            <a:ext cx="3050944" cy="2054466"/>
          </a:xfrm>
          <a:prstGeom prst="rect">
            <a:avLst/>
          </a:prstGeom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AB0BFA2D-6126-457E-924A-9FAE63A36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47" y="4044146"/>
            <a:ext cx="4317281" cy="2529386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0F410C2B-3A24-4DF4-A8D0-FB76BAFDAE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762" y="3595908"/>
            <a:ext cx="5687219" cy="28864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33FC8E-3EB4-4077-BCF6-76324B092D96}"/>
              </a:ext>
            </a:extLst>
          </p:cNvPr>
          <p:cNvSpPr txBox="1"/>
          <p:nvPr/>
        </p:nvSpPr>
        <p:spPr>
          <a:xfrm>
            <a:off x="10817256" y="2232482"/>
            <a:ext cx="662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F9CF96-28B5-4354-BBDA-882DA7D8DF80}"/>
              </a:ext>
            </a:extLst>
          </p:cNvPr>
          <p:cNvSpPr txBox="1"/>
          <p:nvPr/>
        </p:nvSpPr>
        <p:spPr>
          <a:xfrm>
            <a:off x="10506799" y="6482386"/>
            <a:ext cx="6629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85000"/>
                  </a:schemeClr>
                </a:solidFill>
              </a:rPr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27373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09710B6-C68C-4CA6-9347-D53F33050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966" y="0"/>
            <a:ext cx="10515600" cy="1325563"/>
          </a:xfrm>
        </p:spPr>
        <p:txBody>
          <a:bodyPr/>
          <a:lstStyle/>
          <a:p>
            <a:r>
              <a:rPr lang="en-US" b="1" dirty="0"/>
              <a:t>Methodology</a:t>
            </a:r>
            <a:endParaRPr lang="tr-T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B7A976-3195-45B1-B791-0E1A383BB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03" y="763228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</a:t>
            </a:r>
            <a:r>
              <a:rPr lang="en-US" dirty="0" err="1"/>
              <a:t>matplot</a:t>
            </a:r>
            <a:r>
              <a:rPr lang="en-US" dirty="0"/>
              <a:t> library to plot the boroughs with its neighborhoods on a bar graph.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North York: 23 neighborhoods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Scarborough: 17 neighborhoods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Downtown Toronto: 17 neighborhoods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E38AAF7E-1BEF-49B7-B5D0-E09BF8B6A7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748" y="2667114"/>
            <a:ext cx="5145484" cy="37143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97383B5-A98C-4105-A16B-EB3DA82148C3}"/>
              </a:ext>
            </a:extLst>
          </p:cNvPr>
          <p:cNvSpPr txBox="1"/>
          <p:nvPr/>
        </p:nvSpPr>
        <p:spPr>
          <a:xfrm>
            <a:off x="6372748" y="1924530"/>
            <a:ext cx="5145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Pick the top 3 boroughs – North York, Downtown Toronto, and Scarborough - according to their neighborhoods’ count - to segment</a:t>
            </a:r>
          </a:p>
        </p:txBody>
      </p:sp>
    </p:spTree>
    <p:extLst>
      <p:ext uri="{BB962C8B-B14F-4D97-AF65-F5344CB8AC3E}">
        <p14:creationId xmlns:p14="http://schemas.microsoft.com/office/powerpoint/2010/main" val="154114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C76A2E4-3773-4545-A116-CF38811E2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386" y="-67734"/>
            <a:ext cx="8534400" cy="1507067"/>
          </a:xfrm>
        </p:spPr>
        <p:txBody>
          <a:bodyPr/>
          <a:lstStyle/>
          <a:p>
            <a:r>
              <a:rPr lang="en-US" dirty="0" err="1"/>
              <a:t>Methodolody</a:t>
            </a:r>
            <a:endParaRPr lang="tr-TR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7D6FFB-9234-468C-BBCB-EBDFEB6FD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054" y="1209173"/>
            <a:ext cx="8534400" cy="36152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Define 2 functions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1400" dirty="0" err="1"/>
              <a:t>get_category_type</a:t>
            </a:r>
            <a:r>
              <a:rPr lang="en-US" sz="1400" dirty="0"/>
              <a:t>(): extracts the category of the venues </a:t>
            </a:r>
          </a:p>
          <a:p>
            <a:pPr marL="0" indent="0">
              <a:buNone/>
            </a:pPr>
            <a:r>
              <a:rPr lang="en-US" sz="1400" dirty="0"/>
              <a:t>	</a:t>
            </a:r>
            <a:r>
              <a:rPr lang="en-US" sz="1400" dirty="0" err="1"/>
              <a:t>getNearbyVenues</a:t>
            </a:r>
            <a:r>
              <a:rPr lang="en-US" sz="1400" dirty="0"/>
              <a:t>(): extracts the nearby venues</a:t>
            </a:r>
          </a:p>
          <a:p>
            <a:pPr marL="0" indent="0">
              <a:buNone/>
            </a:pPr>
            <a:r>
              <a:rPr lang="en-US" dirty="0"/>
              <a:t>Define Foursquare Credentials and Version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1400" dirty="0"/>
              <a:t>Utilize Foursquare data location for different purposes: make calls to Foursquare API to send 	a request to the API to explore a geographical location, to search for nearby venues, to 	explore a particular venue with its rating, and to get trending venues around a location. </a:t>
            </a:r>
          </a:p>
          <a:p>
            <a:pPr marL="17145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	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LIMIT = 100 # limit of number of venues returned by Foursquare API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radius = 500 # define radius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tr-TR" sz="1400" dirty="0"/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25925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3F10CB63-E0A9-47B7-BFE6-CFC36786C4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10"/>
          <a:stretch/>
        </p:blipFill>
        <p:spPr>
          <a:xfrm>
            <a:off x="3175" y="0"/>
            <a:ext cx="1219200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6D566E54-C101-4145-9392-A29138FE3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345" y="0"/>
            <a:ext cx="8534400" cy="1507067"/>
          </a:xfrm>
        </p:spPr>
        <p:txBody>
          <a:bodyPr>
            <a:normAutofit/>
          </a:bodyPr>
          <a:lstStyle/>
          <a:p>
            <a:r>
              <a:rPr lang="en-US" b="1" dirty="0"/>
              <a:t>Methodology </a:t>
            </a:r>
            <a:r>
              <a:rPr lang="en-US" sz="2000" dirty="0"/>
              <a:t>– Exploring </a:t>
            </a:r>
            <a:r>
              <a:rPr lang="en-US" sz="2000" dirty="0" err="1"/>
              <a:t>scarborough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30C1A61-59F5-4AEC-A6DA-F7D546A943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9751" y="2585729"/>
            <a:ext cx="8534400" cy="6232358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										Create a new data frame of the Scarborough data.</a:t>
            </a:r>
          </a:p>
          <a:p>
            <a:pPr marL="0" indent="0" algn="r">
              <a:buNone/>
            </a:pP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										Get the latitude and longitude coordinates of Scarborough using </a:t>
            </a:r>
            <a:r>
              <a:rPr lang="en-US" sz="1400" dirty="0" err="1">
                <a:solidFill>
                  <a:schemeClr val="tx1">
                    <a:lumMod val="85000"/>
                  </a:schemeClr>
                </a:solidFill>
              </a:rPr>
              <a:t>geopy</a:t>
            </a: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 library</a:t>
            </a:r>
          </a:p>
          <a:p>
            <a:pPr marL="0" indent="0" algn="r">
              <a:buNone/>
            </a:pP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Map Scarborough with 17 neighborhoods    </a:t>
            </a:r>
          </a:p>
          <a:p>
            <a:pPr marL="0" indent="0" algn="r">
              <a:buNone/>
            </a:pP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								Using </a:t>
            </a:r>
            <a:r>
              <a:rPr lang="en-US" sz="1400" dirty="0" err="1">
                <a:solidFill>
                  <a:schemeClr val="tx1">
                    <a:lumMod val="85000"/>
                  </a:schemeClr>
                </a:solidFill>
              </a:rPr>
              <a:t>get_category_type</a:t>
            </a: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() and </a:t>
            </a:r>
            <a:r>
              <a:rPr lang="en-US" sz="1400" dirty="0" err="1">
                <a:solidFill>
                  <a:schemeClr val="tx1">
                    <a:lumMod val="85000"/>
                  </a:schemeClr>
                </a:solidFill>
              </a:rPr>
              <a:t>getNearbyVenues</a:t>
            </a: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() to get venues and their categories </a:t>
            </a:r>
          </a:p>
          <a:p>
            <a:pPr marL="0" indent="0" algn="r">
              <a:buNone/>
            </a:pP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							Filter and group venues into a list of unique venues returned by Foursquare</a:t>
            </a:r>
          </a:p>
          <a:p>
            <a:pPr marL="0" indent="0" algn="r">
              <a:buNone/>
            </a:pP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				Analyze the neighborhoods to get the top common 10 venues 	using a machine learning algorithm called One hot coding</a:t>
            </a:r>
          </a:p>
          <a:p>
            <a:pPr marL="0" indent="0" algn="r">
              <a:buNone/>
            </a:pPr>
            <a:r>
              <a:rPr lang="en-US" sz="1400" dirty="0">
                <a:solidFill>
                  <a:schemeClr val="tx1">
                    <a:lumMod val="85000"/>
                  </a:schemeClr>
                </a:solidFill>
              </a:rPr>
              <a:t>Explore the first neighborhood in Scarborough – Malvern/Rouge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	</a:t>
            </a:r>
          </a:p>
          <a:p>
            <a:pPr marL="0" indent="0">
              <a:buNone/>
            </a:pPr>
            <a:endParaRPr lang="tr-TR" dirty="0">
              <a:solidFill>
                <a:schemeClr val="tx1"/>
              </a:solidFill>
            </a:endParaRPr>
          </a:p>
          <a:p>
            <a:endParaRPr lang="tr-T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278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3F10CB63-E0A9-47B7-BFE6-CFC36786C4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10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6D566E54-C101-4145-9392-A29138FE3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345" y="0"/>
            <a:ext cx="8534400" cy="1507067"/>
          </a:xfrm>
        </p:spPr>
        <p:txBody>
          <a:bodyPr>
            <a:normAutofit/>
          </a:bodyPr>
          <a:lstStyle/>
          <a:p>
            <a:r>
              <a:rPr lang="en-US" b="1"/>
              <a:t>Methodology </a:t>
            </a:r>
            <a:r>
              <a:rPr lang="en-US" sz="2000"/>
              <a:t>– Exploring scarborough</a:t>
            </a:r>
            <a:endParaRPr lang="tr-TR" dirty="0"/>
          </a:p>
        </p:txBody>
      </p:sp>
      <p:pic>
        <p:nvPicPr>
          <p:cNvPr id="10" name="Content Placeholder 9" descr="A picture containing text, receipt&#10;&#10;Description automatically generated">
            <a:extLst>
              <a:ext uri="{FF2B5EF4-FFF2-40B4-BE49-F238E27FC236}">
                <a16:creationId xmlns:a16="http://schemas.microsoft.com/office/drawing/2014/main" id="{0C185F46-F3E2-4A56-B2B6-954AE49F56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15" b="51928"/>
          <a:stretch/>
        </p:blipFill>
        <p:spPr>
          <a:xfrm>
            <a:off x="10104904" y="1765083"/>
            <a:ext cx="2001308" cy="1266976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3B45E3C-BD4D-4D0B-9A68-1C6AAB5ECFE6}"/>
              </a:ext>
            </a:extLst>
          </p:cNvPr>
          <p:cNvSpPr txBox="1"/>
          <p:nvPr/>
        </p:nvSpPr>
        <p:spPr>
          <a:xfrm>
            <a:off x="9660000" y="6499004"/>
            <a:ext cx="3444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89 venues with 56 unique categories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87BA3B-AF25-4BFF-9FAE-3035CE98100D}"/>
              </a:ext>
            </a:extLst>
          </p:cNvPr>
          <p:cNvSpPr txBox="1"/>
          <p:nvPr/>
        </p:nvSpPr>
        <p:spPr>
          <a:xfrm>
            <a:off x="8862271" y="3026420"/>
            <a:ext cx="33392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Top 10 trending venues in Agincourt, Scarborough </a:t>
            </a:r>
          </a:p>
        </p:txBody>
      </p:sp>
      <p:pic>
        <p:nvPicPr>
          <p:cNvPr id="4" name="Picture 3" descr="Table&#10;&#10;Description automatically generated with low confidence">
            <a:extLst>
              <a:ext uri="{FF2B5EF4-FFF2-40B4-BE49-F238E27FC236}">
                <a16:creationId xmlns:a16="http://schemas.microsoft.com/office/drawing/2014/main" id="{A340C2CE-C446-4DF8-B40F-778BE1518B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8" y="3262306"/>
            <a:ext cx="12060333" cy="321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28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3F10CB63-E0A9-47B7-BFE6-CFC36786C4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10"/>
          <a:stretch/>
        </p:blipFill>
        <p:spPr>
          <a:xfrm>
            <a:off x="-3175" y="0"/>
            <a:ext cx="1219200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6D566E54-C101-4145-9392-A29138FE3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343" y="0"/>
            <a:ext cx="10399235" cy="1507067"/>
          </a:xfrm>
        </p:spPr>
        <p:txBody>
          <a:bodyPr>
            <a:normAutofit/>
          </a:bodyPr>
          <a:lstStyle/>
          <a:p>
            <a:r>
              <a:rPr lang="en-US" b="1" dirty="0"/>
              <a:t>Methodology </a:t>
            </a:r>
            <a:r>
              <a:rPr lang="en-US" sz="2000" dirty="0"/>
              <a:t>– Exploring 1</a:t>
            </a:r>
            <a:r>
              <a:rPr lang="en-US" sz="2000" baseline="30000" dirty="0"/>
              <a:t>st</a:t>
            </a:r>
            <a:r>
              <a:rPr lang="en-US" sz="2000" dirty="0"/>
              <a:t> Neighborhood in </a:t>
            </a:r>
            <a:r>
              <a:rPr lang="en-US" sz="2000" dirty="0" err="1"/>
              <a:t>scarborough</a:t>
            </a:r>
            <a:endParaRPr lang="tr-T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87BA3B-AF25-4BFF-9FAE-3035CE98100D}"/>
              </a:ext>
            </a:extLst>
          </p:cNvPr>
          <p:cNvSpPr txBox="1"/>
          <p:nvPr/>
        </p:nvSpPr>
        <p:spPr>
          <a:xfrm>
            <a:off x="10649952" y="6266051"/>
            <a:ext cx="168088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 trending venues </a:t>
            </a: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B52BE48-CAF8-415D-A74E-F194EA646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689" y="4670922"/>
            <a:ext cx="4867954" cy="149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824118"/>
      </p:ext>
    </p:extLst>
  </p:cSld>
  <p:clrMapOvr>
    <a:masterClrMapping/>
  </p:clrMapOvr>
</p:sld>
</file>

<file path=ppt/theme/theme1.xml><?xml version="1.0" encoding="utf-8"?>
<a:theme xmlns:a="http://schemas.openxmlformats.org/drawingml/2006/main" name="Dilim">
  <a:themeElements>
    <a:clrScheme name="Dilim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Dilim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lim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Dilim">
    <a:dk1>
      <a:sysClr val="windowText" lastClr="000000"/>
    </a:dk1>
    <a:lt1>
      <a:sysClr val="window" lastClr="FFFFFF"/>
    </a:lt1>
    <a:dk2>
      <a:srgbClr val="146194"/>
    </a:dk2>
    <a:lt2>
      <a:srgbClr val="76DBF4"/>
    </a:lt2>
    <a:accent1>
      <a:srgbClr val="052F61"/>
    </a:accent1>
    <a:accent2>
      <a:srgbClr val="A50E82"/>
    </a:accent2>
    <a:accent3>
      <a:srgbClr val="14967C"/>
    </a:accent3>
    <a:accent4>
      <a:srgbClr val="6A9E1F"/>
    </a:accent4>
    <a:accent5>
      <a:srgbClr val="E87D37"/>
    </a:accent5>
    <a:accent6>
      <a:srgbClr val="C62324"/>
    </a:accent6>
    <a:hlink>
      <a:srgbClr val="0D2E46"/>
    </a:hlink>
    <a:folHlink>
      <a:srgbClr val="356A9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699</TotalTime>
  <Words>779</Words>
  <Application>Microsoft Office PowerPoint</Application>
  <PresentationFormat>Widescreen</PresentationFormat>
  <Paragraphs>76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Times New Roman</vt:lpstr>
      <vt:lpstr>Wingdings 3</vt:lpstr>
      <vt:lpstr>Dilim</vt:lpstr>
      <vt:lpstr>Battle of Neighborhoods of Toronto</vt:lpstr>
      <vt:lpstr>Introduction </vt:lpstr>
      <vt:lpstr>Data</vt:lpstr>
      <vt:lpstr>Methodology</vt:lpstr>
      <vt:lpstr>Methodology</vt:lpstr>
      <vt:lpstr>Methodolody</vt:lpstr>
      <vt:lpstr>Methodology – Exploring scarborough</vt:lpstr>
      <vt:lpstr>Methodology – Exploring scarborough</vt:lpstr>
      <vt:lpstr>Methodology – Exploring 1st Neighborhood in scarborough</vt:lpstr>
      <vt:lpstr>Methodology – exploring north york</vt:lpstr>
      <vt:lpstr>Methodology – Exploring North York</vt:lpstr>
      <vt:lpstr>Methodology – Exploring 2nd neighborhood in North York</vt:lpstr>
      <vt:lpstr>Methodology – Exploring Downtown Toronto</vt:lpstr>
      <vt:lpstr>Results and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Fehmi Firat Polat</dc:creator>
  <cp:lastModifiedBy>Larry Shank</cp:lastModifiedBy>
  <cp:revision>32</cp:revision>
  <dcterms:created xsi:type="dcterms:W3CDTF">2020-01-21T22:22:32Z</dcterms:created>
  <dcterms:modified xsi:type="dcterms:W3CDTF">2021-07-01T22:38:58Z</dcterms:modified>
</cp:coreProperties>
</file>